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charset="-128"/>
        <a:cs typeface="+mn-cs"/>
      </a:defRPr>
    </a:lvl5pPr>
    <a:lvl6pPr marL="2286000" algn="l" defTabSz="914400" rtl="0" eaLnBrk="1" latinLnBrk="0" hangingPunct="1">
      <a:defRPr kern="1200">
        <a:solidFill>
          <a:schemeClr val="tx1"/>
        </a:solidFill>
        <a:latin typeface="Arial" pitchFamily="34" charset="0"/>
        <a:ea typeface="Geneva" charset="-128"/>
        <a:cs typeface="+mn-cs"/>
      </a:defRPr>
    </a:lvl6pPr>
    <a:lvl7pPr marL="2743200" algn="l" defTabSz="914400" rtl="0" eaLnBrk="1" latinLnBrk="0" hangingPunct="1">
      <a:defRPr kern="1200">
        <a:solidFill>
          <a:schemeClr val="tx1"/>
        </a:solidFill>
        <a:latin typeface="Arial" pitchFamily="34" charset="0"/>
        <a:ea typeface="Geneva" charset="-128"/>
        <a:cs typeface="+mn-cs"/>
      </a:defRPr>
    </a:lvl7pPr>
    <a:lvl8pPr marL="3200400" algn="l" defTabSz="914400" rtl="0" eaLnBrk="1" latinLnBrk="0" hangingPunct="1">
      <a:defRPr kern="1200">
        <a:solidFill>
          <a:schemeClr val="tx1"/>
        </a:solidFill>
        <a:latin typeface="Arial" pitchFamily="34" charset="0"/>
        <a:ea typeface="Geneva" charset="-128"/>
        <a:cs typeface="+mn-cs"/>
      </a:defRPr>
    </a:lvl8pPr>
    <a:lvl9pPr marL="3657600" algn="l" defTabSz="914400" rtl="0" eaLnBrk="1" latinLnBrk="0" hangingPunct="1">
      <a:defRPr kern="1200">
        <a:solidFill>
          <a:schemeClr val="tx1"/>
        </a:solidFill>
        <a:latin typeface="Arial" pitchFamily="34"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90"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A8DD8BE-B9CC-4CED-92B6-FD97B5954A04}" type="datetimeFigureOut">
              <a:rPr lang="en-US"/>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4283BA4-6634-4EFE-9DD1-74AD8432CDD4}"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Geneva" charset="-128"/>
        <a:cs typeface="+mn-cs"/>
      </a:defRPr>
    </a:lvl1pPr>
    <a:lvl2pPr marL="457200" algn="l" defTabSz="457200" rtl="0" fontAlgn="base">
      <a:spcBef>
        <a:spcPct val="30000"/>
      </a:spcBef>
      <a:spcAft>
        <a:spcPct val="0"/>
      </a:spcAft>
      <a:defRPr sz="1200" kern="1200">
        <a:solidFill>
          <a:schemeClr val="tx1"/>
        </a:solidFill>
        <a:latin typeface="+mn-lt"/>
        <a:ea typeface="Geneva" charset="-128"/>
        <a:cs typeface="+mn-cs"/>
      </a:defRPr>
    </a:lvl2pPr>
    <a:lvl3pPr marL="914400" algn="l" defTabSz="457200" rtl="0" fontAlgn="base">
      <a:spcBef>
        <a:spcPct val="30000"/>
      </a:spcBef>
      <a:spcAft>
        <a:spcPct val="0"/>
      </a:spcAft>
      <a:defRPr sz="1200" kern="1200">
        <a:solidFill>
          <a:schemeClr val="tx1"/>
        </a:solidFill>
        <a:latin typeface="+mn-lt"/>
        <a:ea typeface="Geneva" charset="-128"/>
        <a:cs typeface="+mn-cs"/>
      </a:defRPr>
    </a:lvl3pPr>
    <a:lvl4pPr marL="1371600" algn="l" defTabSz="457200" rtl="0" fontAlgn="base">
      <a:spcBef>
        <a:spcPct val="30000"/>
      </a:spcBef>
      <a:spcAft>
        <a:spcPct val="0"/>
      </a:spcAft>
      <a:defRPr sz="1200" kern="1200">
        <a:solidFill>
          <a:schemeClr val="tx1"/>
        </a:solidFill>
        <a:latin typeface="+mn-lt"/>
        <a:ea typeface="Geneva" charset="-128"/>
        <a:cs typeface="+mn-cs"/>
      </a:defRPr>
    </a:lvl4pPr>
    <a:lvl5pPr marL="1828800" algn="l" defTabSz="457200" rtl="0" fontAlgn="base">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4493F8F4-AAB1-439C-8A08-B46AFEBE34B6}"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a:lstStyle/>
          <a:p>
            <a:fld id="{4DD03276-BDA2-47E8-B677-95C0E944A7DC}"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80C95FE5-742B-4EEA-881F-68E3FC902D18}"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C99574E6-A482-488D-98F6-B9B83026715F}"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a:lstStyle/>
          <a:p>
            <a:fld id="{F9F611F9-6FBF-4DCC-8508-A6CEBE99EC23}"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E78AE60-7822-4853-8527-BFBE2ED21D4B}" type="datetimeFigureOut">
              <a:rPr lang="en-US"/>
              <a:pPr/>
              <a:t>12/6/2010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13FF8F-9848-467C-B150-4E1E582FF8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37B936-6A01-4F97-8D65-B83C9A3960CE}" type="datetimeFigureOut">
              <a:rPr lang="en-US"/>
              <a:pPr/>
              <a:t>12/6/2010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CA78EF-B63F-419F-8313-C28B330D61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AB375F-11AF-46F3-96A6-A66600DD5DC0}" type="datetimeFigureOut">
              <a:rPr lang="en-US"/>
              <a:pPr/>
              <a:t>12/6/2010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45ABB5-05F0-4B6C-90C0-65664D58B2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EBDCF3-FC07-47C8-8863-5F58F3DF5840}" type="datetimeFigureOut">
              <a:rPr lang="en-US"/>
              <a:pPr/>
              <a:t>12/6/2010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C0B33-33CC-456B-BAFC-552BE2EC26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AF063D-7F9F-446C-972E-2D361E2A7DB3}" type="datetimeFigureOut">
              <a:rPr lang="en-US"/>
              <a:pPr/>
              <a:t>12/6/2010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94809-0F4C-4F2B-8127-CB3B31FB5B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ACEE3ED-52D5-4FEF-9FF8-C9DD873BE249}" type="datetimeFigureOut">
              <a:rPr lang="en-US"/>
              <a:pPr/>
              <a:t>12/6/2010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AF026CE-930B-4E72-8237-CD7B19ADA8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3784FC3-A2DF-4912-B423-242D568C9016}" type="datetimeFigureOut">
              <a:rPr lang="en-US"/>
              <a:pPr/>
              <a:t>12/6/2010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9262289-6FDC-409A-BE1C-03AA993233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73A7AC3-564E-446A-B381-AA4A174AEC23}" type="datetimeFigureOut">
              <a:rPr lang="en-US"/>
              <a:pPr/>
              <a:t>12/6/2010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7672C09-A23F-4DDC-A8E5-1567F6C9D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7F2C2C0-EAEF-453F-B676-9581D4205095}" type="datetimeFigureOut">
              <a:rPr lang="en-US"/>
              <a:pPr/>
              <a:t>12/6/2010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FB6CF49-2833-4E24-873F-BF0010FEE8B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6F53298-348F-472A-95F2-F2B0270B2522}" type="datetimeFigureOut">
              <a:rPr lang="en-US"/>
              <a:pPr/>
              <a:t>12/6/2010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CA63368-3C2A-49C9-89F8-B00015F3A3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8BB48E2-9CEF-4548-BCFC-8C7133F58A5C}" type="datetimeFigureOut">
              <a:rPr lang="en-US"/>
              <a:pPr/>
              <a:t>12/6/2010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F2EF54A-83D9-4188-B674-81EC8E84FB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316B4C7-AFB9-490A-8F38-642596E3957D}" type="datetimeFigureOut">
              <a:rPr lang="en-US"/>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1CB3631B-D493-46E4-82BB-3C829EBA70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Geneva" charset="-128"/>
          <a:cs typeface="+mj-cs"/>
        </a:defRPr>
      </a:lvl1pPr>
      <a:lvl2pPr algn="ctr" defTabSz="457200" rtl="0" fontAlgn="base">
        <a:spcBef>
          <a:spcPct val="0"/>
        </a:spcBef>
        <a:spcAft>
          <a:spcPct val="0"/>
        </a:spcAft>
        <a:defRPr sz="4400">
          <a:solidFill>
            <a:schemeClr val="tx1"/>
          </a:solidFill>
          <a:latin typeface="Calibri" pitchFamily="34" charset="0"/>
          <a:ea typeface="Geneva" charset="-128"/>
        </a:defRPr>
      </a:lvl2pPr>
      <a:lvl3pPr algn="ctr" defTabSz="457200" rtl="0" fontAlgn="base">
        <a:spcBef>
          <a:spcPct val="0"/>
        </a:spcBef>
        <a:spcAft>
          <a:spcPct val="0"/>
        </a:spcAft>
        <a:defRPr sz="4400">
          <a:solidFill>
            <a:schemeClr val="tx1"/>
          </a:solidFill>
          <a:latin typeface="Calibri" pitchFamily="34" charset="0"/>
          <a:ea typeface="Geneva" charset="-128"/>
        </a:defRPr>
      </a:lvl3pPr>
      <a:lvl4pPr algn="ctr" defTabSz="457200" rtl="0" fontAlgn="base">
        <a:spcBef>
          <a:spcPct val="0"/>
        </a:spcBef>
        <a:spcAft>
          <a:spcPct val="0"/>
        </a:spcAft>
        <a:defRPr sz="4400">
          <a:solidFill>
            <a:schemeClr val="tx1"/>
          </a:solidFill>
          <a:latin typeface="Calibri" pitchFamily="34" charset="0"/>
          <a:ea typeface="Geneva" charset="-128"/>
        </a:defRPr>
      </a:lvl4pPr>
      <a:lvl5pPr algn="ctr" defTabSz="457200" rtl="0" fontAlgn="base">
        <a:spcBef>
          <a:spcPct val="0"/>
        </a:spcBef>
        <a:spcAft>
          <a:spcPct val="0"/>
        </a:spcAft>
        <a:defRPr sz="4400">
          <a:solidFill>
            <a:schemeClr val="tx1"/>
          </a:solidFill>
          <a:latin typeface="Calibri" pitchFamily="34" charset="0"/>
          <a:ea typeface="Geneva" charset="-128"/>
        </a:defRPr>
      </a:lvl5pPr>
      <a:lvl6pPr marL="457200" algn="ctr" defTabSz="457200" rtl="0" fontAlgn="base">
        <a:spcBef>
          <a:spcPct val="0"/>
        </a:spcBef>
        <a:spcAft>
          <a:spcPct val="0"/>
        </a:spcAft>
        <a:defRPr sz="4400">
          <a:solidFill>
            <a:schemeClr val="tx1"/>
          </a:solidFill>
          <a:latin typeface="Calibri" pitchFamily="34" charset="0"/>
          <a:ea typeface="Geneva" charset="-128"/>
        </a:defRPr>
      </a:lvl6pPr>
      <a:lvl7pPr marL="914400" algn="ctr" defTabSz="457200" rtl="0" fontAlgn="base">
        <a:spcBef>
          <a:spcPct val="0"/>
        </a:spcBef>
        <a:spcAft>
          <a:spcPct val="0"/>
        </a:spcAft>
        <a:defRPr sz="4400">
          <a:solidFill>
            <a:schemeClr val="tx1"/>
          </a:solidFill>
          <a:latin typeface="Calibri" pitchFamily="34" charset="0"/>
          <a:ea typeface="Geneva" charset="-128"/>
        </a:defRPr>
      </a:lvl7pPr>
      <a:lvl8pPr marL="1371600" algn="ctr" defTabSz="457200" rtl="0" fontAlgn="base">
        <a:spcBef>
          <a:spcPct val="0"/>
        </a:spcBef>
        <a:spcAft>
          <a:spcPct val="0"/>
        </a:spcAft>
        <a:defRPr sz="4400">
          <a:solidFill>
            <a:schemeClr val="tx1"/>
          </a:solidFill>
          <a:latin typeface="Calibri" pitchFamily="34" charset="0"/>
          <a:ea typeface="Geneva" charset="-128"/>
        </a:defRPr>
      </a:lvl8pPr>
      <a:lvl9pPr marL="1828800" algn="ctr" defTabSz="457200" rtl="0" fontAlgn="base">
        <a:spcBef>
          <a:spcPct val="0"/>
        </a:spcBef>
        <a:spcAft>
          <a:spcPct val="0"/>
        </a:spcAft>
        <a:defRPr sz="4400">
          <a:solidFill>
            <a:schemeClr val="tx1"/>
          </a:solidFill>
          <a:latin typeface="Calibri" pitchFamily="34" charset="0"/>
          <a:ea typeface="Geneva"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Geneva"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pic>
        <p:nvPicPr>
          <p:cNvPr id="5" name="Picture 4" descr="Title.jpg"/>
          <p:cNvPicPr>
            <a:picLocks noChangeAspect="1"/>
          </p:cNvPicPr>
          <p:nvPr/>
        </p:nvPicPr>
        <p:blipFill>
          <a:blip r:embed="rId3"/>
          <a:srcRect t="21252" b="20230"/>
          <a:stretch>
            <a:fillRect/>
          </a:stretch>
        </p:blipFill>
        <p:spPr bwMode="auto">
          <a:xfrm>
            <a:off x="0" y="995363"/>
            <a:ext cx="9144000" cy="508000"/>
          </a:xfrm>
          <a:prstGeom prst="rect">
            <a:avLst/>
          </a:prstGeom>
          <a:noFill/>
          <a:ln w="9525">
            <a:noFill/>
            <a:miter lim="800000"/>
            <a:headEnd/>
            <a:tailEnd/>
          </a:ln>
        </p:spPr>
      </p:pic>
      <p:pic>
        <p:nvPicPr>
          <p:cNvPr id="7" name="Picture 6" descr="titleDeck.gif"/>
          <p:cNvPicPr>
            <a:picLocks noChangeAspect="1"/>
          </p:cNvPicPr>
          <p:nvPr/>
        </p:nvPicPr>
        <p:blipFill>
          <a:blip r:embed="rId4"/>
          <a:srcRect/>
          <a:stretch>
            <a:fillRect/>
          </a:stretch>
        </p:blipFill>
        <p:spPr bwMode="auto">
          <a:xfrm>
            <a:off x="269875" y="1657350"/>
            <a:ext cx="1778000" cy="144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Slide10.jpg"/>
          <p:cNvPicPr>
            <a:picLocks noChangeAspect="1"/>
          </p:cNvPicPr>
          <p:nvPr/>
        </p:nvPicPr>
        <p:blipFill>
          <a:blip r:embed="rId3"/>
          <a:srcRect/>
          <a:stretch>
            <a:fillRect/>
          </a:stretch>
        </p:blipFill>
        <p:spPr bwMode="auto">
          <a:xfrm>
            <a:off x="0" y="0"/>
            <a:ext cx="9140825" cy="6858000"/>
          </a:xfrm>
          <a:prstGeom prst="rect">
            <a:avLst/>
          </a:prstGeom>
          <a:noFill/>
          <a:ln w="9525">
            <a:noFill/>
            <a:miter lim="800000"/>
            <a:headEnd/>
            <a:tailEnd/>
          </a:ln>
        </p:spPr>
      </p:pic>
      <p:sp>
        <p:nvSpPr>
          <p:cNvPr id="9" name="TextBox 8"/>
          <p:cNvSpPr txBox="1">
            <a:spLocks noChangeArrowheads="1"/>
          </p:cNvSpPr>
          <p:nvPr/>
        </p:nvSpPr>
        <p:spPr bwMode="auto">
          <a:xfrm>
            <a:off x="5553075" y="752475"/>
            <a:ext cx="2846388" cy="138588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Independence movements began to take hold after World War II (1939-1945), as Europeans focused on rebuilding their own countries.</a:t>
            </a:r>
          </a:p>
        </p:txBody>
      </p:sp>
      <p:sp>
        <p:nvSpPr>
          <p:cNvPr id="10" name="TextBox 9"/>
          <p:cNvSpPr txBox="1">
            <a:spLocks noChangeArrowheads="1"/>
          </p:cNvSpPr>
          <p:nvPr/>
        </p:nvSpPr>
        <p:spPr bwMode="auto">
          <a:xfrm>
            <a:off x="5553075" y="2347913"/>
            <a:ext cx="2846388" cy="1385887"/>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This crowd in Lagos, Nigeria, celebrates the results of elections in 1959. Nigeria gained its independence from Britain the following year.</a:t>
            </a:r>
          </a:p>
        </p:txBody>
      </p:sp>
      <p:sp>
        <p:nvSpPr>
          <p:cNvPr id="11" name="TextBox 10"/>
          <p:cNvSpPr txBox="1">
            <a:spLocks noChangeArrowheads="1"/>
          </p:cNvSpPr>
          <p:nvPr/>
        </p:nvSpPr>
        <p:spPr bwMode="auto">
          <a:xfrm>
            <a:off x="5553075" y="4019550"/>
            <a:ext cx="2706688" cy="2062163"/>
          </a:xfrm>
          <a:prstGeom prst="rect">
            <a:avLst/>
          </a:prstGeom>
          <a:noFill/>
          <a:ln w="9525">
            <a:noFill/>
            <a:miter lim="800000"/>
            <a:headEnd/>
            <a:tailEnd/>
          </a:ln>
        </p:spPr>
        <p:txBody>
          <a:bodyPr lIns="0">
            <a:spAutoFit/>
          </a:bodyPr>
          <a:lstStyle/>
          <a:p>
            <a:r>
              <a:rPr lang="en-US" sz="1600" b="1">
                <a:solidFill>
                  <a:srgbClr val="FF0000"/>
                </a:solidFill>
                <a:cs typeface="Arial" pitchFamily="34" charset="0"/>
              </a:rPr>
              <a:t>•</a:t>
            </a:r>
            <a:r>
              <a:rPr lang="en-US" sz="1600">
                <a:cs typeface="Arial" pitchFamily="34" charset="0"/>
              </a:rPr>
              <a:t> The thrill of independence soon began to wane. In country after country, black leaders proved to be as corrupt and brutal as the former white colonizers. Resentments exploded into civil war in many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998538" y="2663825"/>
            <a:ext cx="7158037" cy="379413"/>
          </a:xfrm>
          <a:prstGeom prst="rect">
            <a:avLst/>
          </a:prstGeom>
          <a:noFill/>
          <a:ln w="9525">
            <a:noFill/>
            <a:miter lim="800000"/>
            <a:headEnd/>
            <a:tailEnd/>
          </a:ln>
        </p:spPr>
        <p:txBody>
          <a:bodyPr wrap="none" anchor="b"/>
          <a:lstStyle/>
          <a:p>
            <a:pPr marL="514350" indent="-514350">
              <a:spcAft>
                <a:spcPts val="1200"/>
              </a:spcAft>
            </a:pPr>
            <a:endParaRPr lang="en-US" sz="2000">
              <a:cs typeface="Arial" pitchFamily="34" charset="0"/>
            </a:endParaRPr>
          </a:p>
        </p:txBody>
      </p:sp>
      <p:pic>
        <p:nvPicPr>
          <p:cNvPr id="28674" name="Picture 8" descr="Slide11.jpg"/>
          <p:cNvPicPr>
            <a:picLocks noChangeAspect="1"/>
          </p:cNvPicPr>
          <p:nvPr/>
        </p:nvPicPr>
        <p:blipFill>
          <a:blip r:embed="rId3"/>
          <a:srcRect/>
          <a:stretch>
            <a:fillRect/>
          </a:stretch>
        </p:blipFill>
        <p:spPr bwMode="auto">
          <a:xfrm>
            <a:off x="349250" y="0"/>
            <a:ext cx="8794750" cy="6858000"/>
          </a:xfrm>
          <a:prstGeom prst="rect">
            <a:avLst/>
          </a:prstGeom>
          <a:noFill/>
          <a:ln w="9525">
            <a:noFill/>
            <a:miter lim="800000"/>
            <a:headEnd/>
            <a:tailEnd/>
          </a:ln>
        </p:spPr>
      </p:pic>
      <p:sp>
        <p:nvSpPr>
          <p:cNvPr id="10" name="TextBox 9"/>
          <p:cNvSpPr txBox="1">
            <a:spLocks noChangeArrowheads="1"/>
          </p:cNvSpPr>
          <p:nvPr/>
        </p:nvSpPr>
        <p:spPr bwMode="auto">
          <a:xfrm>
            <a:off x="509588" y="1411288"/>
            <a:ext cx="3178175" cy="1385887"/>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South Africa was a unique case. It had long been independent—but ruled by a white minority. In 1948, its government adopted a policy of apartheid (“apartness”).</a:t>
            </a:r>
            <a:endParaRPr lang="en-US" sz="2400">
              <a:cs typeface="Arial" pitchFamily="34" charset="0"/>
            </a:endParaRPr>
          </a:p>
        </p:txBody>
      </p:sp>
      <p:sp>
        <p:nvSpPr>
          <p:cNvPr id="11" name="TextBox 10"/>
          <p:cNvSpPr txBox="1">
            <a:spLocks noChangeArrowheads="1"/>
          </p:cNvSpPr>
          <p:nvPr/>
        </p:nvSpPr>
        <p:spPr bwMode="auto">
          <a:xfrm>
            <a:off x="509588" y="2998788"/>
            <a:ext cx="2941637"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Apartheid divided South Africans by race. Whites, 14 percent of the population, had power over everyone else, including the 74 percent who were black.</a:t>
            </a:r>
          </a:p>
        </p:txBody>
      </p:sp>
      <p:sp>
        <p:nvSpPr>
          <p:cNvPr id="12" name="TextBox 11"/>
          <p:cNvSpPr txBox="1">
            <a:spLocks noChangeArrowheads="1"/>
          </p:cNvSpPr>
          <p:nvPr/>
        </p:nvSpPr>
        <p:spPr bwMode="auto">
          <a:xfrm>
            <a:off x="509588" y="4852988"/>
            <a:ext cx="3063875" cy="1630362"/>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Years of global condemnation, fueled by protests in South Africa, led to apartheid’s end in 1991. In 1994, activist Nelson Mandela (pictured) became his country’s first black President.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Slide12.jpg"/>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4" name="TextBox 3"/>
          <p:cNvSpPr txBox="1">
            <a:spLocks noChangeArrowheads="1"/>
          </p:cNvSpPr>
          <p:nvPr/>
        </p:nvSpPr>
        <p:spPr bwMode="auto">
          <a:xfrm>
            <a:off x="1566863" y="2524125"/>
            <a:ext cx="6107112" cy="708025"/>
          </a:xfrm>
          <a:prstGeom prst="rect">
            <a:avLst/>
          </a:prstGeom>
          <a:noFill/>
          <a:ln w="9525">
            <a:noFill/>
            <a:miter lim="800000"/>
            <a:headEnd/>
            <a:tailEnd/>
          </a:ln>
        </p:spPr>
        <p:txBody>
          <a:bodyPr>
            <a:spAutoFit/>
          </a:bodyPr>
          <a:lstStyle/>
          <a:p>
            <a:pPr marL="342900" indent="-342900"/>
            <a:r>
              <a:rPr lang="en-US" sz="2400" b="1">
                <a:solidFill>
                  <a:srgbClr val="FF0000"/>
                </a:solidFill>
                <a:cs typeface="Arial" pitchFamily="34" charset="0"/>
              </a:rPr>
              <a:t>1. </a:t>
            </a:r>
            <a:r>
              <a:rPr lang="en-US" sz="1600">
                <a:cs typeface="Arial" pitchFamily="34" charset="0"/>
              </a:rPr>
              <a:t>What led European powers to divide and control the lands and peoples of Africa?</a:t>
            </a:r>
          </a:p>
        </p:txBody>
      </p:sp>
      <p:sp>
        <p:nvSpPr>
          <p:cNvPr id="5" name="TextBox 4"/>
          <p:cNvSpPr txBox="1">
            <a:spLocks noChangeArrowheads="1"/>
          </p:cNvSpPr>
          <p:nvPr/>
        </p:nvSpPr>
        <p:spPr bwMode="auto">
          <a:xfrm>
            <a:off x="1566863" y="3298825"/>
            <a:ext cx="5872162" cy="708025"/>
          </a:xfrm>
          <a:prstGeom prst="rect">
            <a:avLst/>
          </a:prstGeom>
          <a:noFill/>
          <a:ln w="9525">
            <a:noFill/>
            <a:miter lim="800000"/>
            <a:headEnd/>
            <a:tailEnd/>
          </a:ln>
        </p:spPr>
        <p:txBody>
          <a:bodyPr>
            <a:spAutoFit/>
          </a:bodyPr>
          <a:lstStyle/>
          <a:p>
            <a:r>
              <a:rPr lang="en-US" sz="2400" b="1">
                <a:solidFill>
                  <a:srgbClr val="FF0000"/>
                </a:solidFill>
                <a:cs typeface="Arial" pitchFamily="34" charset="0"/>
              </a:rPr>
              <a:t>2. </a:t>
            </a:r>
            <a:r>
              <a:rPr lang="en-US" sz="1600">
                <a:cs typeface="Arial" pitchFamily="34" charset="0"/>
              </a:rPr>
              <a:t>What advantages and disadvantages did colonial rule have</a:t>
            </a:r>
          </a:p>
          <a:p>
            <a:r>
              <a:rPr lang="en-US" sz="1600">
                <a:cs typeface="Arial" pitchFamily="34" charset="0"/>
              </a:rPr>
              <a:t>      for Europeans? How does colonial rule still affect Africa?</a:t>
            </a:r>
          </a:p>
        </p:txBody>
      </p:sp>
      <p:sp>
        <p:nvSpPr>
          <p:cNvPr id="6" name="TextBox 5"/>
          <p:cNvSpPr txBox="1">
            <a:spLocks noChangeArrowheads="1"/>
          </p:cNvSpPr>
          <p:nvPr/>
        </p:nvSpPr>
        <p:spPr bwMode="auto">
          <a:xfrm>
            <a:off x="1566863" y="4254500"/>
            <a:ext cx="6357937" cy="954088"/>
          </a:xfrm>
          <a:prstGeom prst="rect">
            <a:avLst/>
          </a:prstGeom>
          <a:noFill/>
          <a:ln w="9525">
            <a:noFill/>
            <a:miter lim="800000"/>
            <a:headEnd/>
            <a:tailEnd/>
          </a:ln>
        </p:spPr>
        <p:txBody>
          <a:bodyPr>
            <a:spAutoFit/>
          </a:bodyPr>
          <a:lstStyle/>
          <a:p>
            <a:r>
              <a:rPr lang="en-US" sz="2400" b="1">
                <a:solidFill>
                  <a:srgbClr val="FF0000"/>
                </a:solidFill>
                <a:cs typeface="Arial" pitchFamily="34" charset="0"/>
              </a:rPr>
              <a:t>3. </a:t>
            </a:r>
            <a:r>
              <a:rPr lang="en-US" sz="1600">
                <a:cs typeface="Arial" pitchFamily="34" charset="0"/>
              </a:rPr>
              <a:t>“After climbing a great hill, one only finds that there are many</a:t>
            </a:r>
          </a:p>
          <a:p>
            <a:r>
              <a:rPr lang="en-US" sz="1600">
                <a:cs typeface="Arial" pitchFamily="34" charset="0"/>
              </a:rPr>
              <a:t>      more hills to climb,” Nelson Mandela has said. How do his words</a:t>
            </a:r>
          </a:p>
          <a:p>
            <a:r>
              <a:rPr lang="en-US" sz="1600">
                <a:cs typeface="Arial" pitchFamily="34" charset="0"/>
              </a:rPr>
              <a:t>      apply to Africa?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Slide2.jpg"/>
          <p:cNvPicPr>
            <a:picLocks noChangeAspect="1"/>
          </p:cNvPicPr>
          <p:nvPr/>
        </p:nvPicPr>
        <p:blipFill>
          <a:blip r:embed="rId3"/>
          <a:srcRect/>
          <a:stretch>
            <a:fillRect/>
          </a:stretch>
        </p:blipFill>
        <p:spPr bwMode="auto">
          <a:xfrm>
            <a:off x="0" y="0"/>
            <a:ext cx="9140825" cy="6858000"/>
          </a:xfrm>
          <a:prstGeom prst="rect">
            <a:avLst/>
          </a:prstGeom>
          <a:noFill/>
          <a:ln w="9525">
            <a:noFill/>
            <a:miter lim="800000"/>
            <a:headEnd/>
            <a:tailEnd/>
          </a:ln>
        </p:spPr>
      </p:pic>
      <p:sp>
        <p:nvSpPr>
          <p:cNvPr id="15362" name="TextBox 5"/>
          <p:cNvSpPr txBox="1">
            <a:spLocks noChangeArrowheads="1"/>
          </p:cNvSpPr>
          <p:nvPr/>
        </p:nvSpPr>
        <p:spPr bwMode="auto">
          <a:xfrm>
            <a:off x="5232400" y="989013"/>
            <a:ext cx="2978150" cy="1476375"/>
          </a:xfrm>
          <a:prstGeom prst="rect">
            <a:avLst/>
          </a:prstGeom>
          <a:noFill/>
          <a:ln w="9525">
            <a:noFill/>
            <a:miter lim="800000"/>
            <a:headEnd/>
            <a:tailEnd/>
          </a:ln>
        </p:spPr>
        <p:txBody>
          <a:bodyPr lIns="0">
            <a:spAutoFit/>
          </a:bodyPr>
          <a:lstStyle/>
          <a:p>
            <a:r>
              <a:rPr lang="en-US" sz="1500">
                <a:solidFill>
                  <a:srgbClr val="FF0000"/>
                </a:solidFill>
                <a:latin typeface="Arial Black" pitchFamily="34" charset="0"/>
              </a:rPr>
              <a:t>In our September 20, </a:t>
            </a:r>
            <a:br>
              <a:rPr lang="en-US" sz="1500">
                <a:solidFill>
                  <a:srgbClr val="FF0000"/>
                </a:solidFill>
                <a:latin typeface="Arial Black" pitchFamily="34" charset="0"/>
              </a:rPr>
            </a:br>
            <a:r>
              <a:rPr lang="en-US" sz="1500">
                <a:solidFill>
                  <a:srgbClr val="FF0000"/>
                </a:solidFill>
                <a:latin typeface="Arial Black" pitchFamily="34" charset="0"/>
              </a:rPr>
              <a:t>2010, cover story, you’ll read about a historic anniversary. In one year—1960—17 African nations gained their independence.</a:t>
            </a:r>
          </a:p>
        </p:txBody>
      </p:sp>
      <p:sp>
        <p:nvSpPr>
          <p:cNvPr id="7" name="Rectangle 6"/>
          <p:cNvSpPr>
            <a:spLocks noChangeArrowheads="1"/>
          </p:cNvSpPr>
          <p:nvPr/>
        </p:nvSpPr>
        <p:spPr bwMode="auto">
          <a:xfrm>
            <a:off x="5232400" y="2665413"/>
            <a:ext cx="2701925" cy="1246187"/>
          </a:xfrm>
          <a:prstGeom prst="rect">
            <a:avLst/>
          </a:prstGeom>
          <a:noFill/>
          <a:ln w="9525">
            <a:noFill/>
            <a:miter lim="800000"/>
            <a:headEnd/>
            <a:tailEnd/>
          </a:ln>
        </p:spPr>
        <p:txBody>
          <a:bodyPr lIns="0">
            <a:spAutoFit/>
          </a:bodyPr>
          <a:lstStyle/>
          <a:p>
            <a:r>
              <a:rPr lang="en-US" sz="1500">
                <a:latin typeface="Arial-BoldMT" charset="0"/>
              </a:rPr>
              <a:t>For Africa, the era of colonialism—a foreign power controlling faraway territory—was drawing to a close. But its legacy is still felt today.</a:t>
            </a:r>
          </a:p>
        </p:txBody>
      </p:sp>
      <p:sp>
        <p:nvSpPr>
          <p:cNvPr id="8" name="Rectangle 7"/>
          <p:cNvSpPr>
            <a:spLocks noChangeArrowheads="1"/>
          </p:cNvSpPr>
          <p:nvPr/>
        </p:nvSpPr>
        <p:spPr bwMode="auto">
          <a:xfrm>
            <a:off x="5232400" y="4122738"/>
            <a:ext cx="2978150" cy="549275"/>
          </a:xfrm>
          <a:prstGeom prst="rect">
            <a:avLst/>
          </a:prstGeom>
          <a:noFill/>
          <a:ln w="9525">
            <a:noFill/>
            <a:miter lim="800000"/>
            <a:headEnd/>
            <a:tailEnd/>
          </a:ln>
        </p:spPr>
        <p:txBody>
          <a:bodyPr lIns="0">
            <a:spAutoFit/>
          </a:bodyPr>
          <a:lstStyle/>
          <a:p>
            <a:r>
              <a:rPr lang="en-US" sz="1500" b="1">
                <a:latin typeface="Arial-BoldMT" charset="0"/>
              </a:rPr>
              <a:t>Read on to learn more about European colonialism in Africa.</a:t>
            </a:r>
          </a:p>
        </p:txBody>
      </p:sp>
      <p:pic>
        <p:nvPicPr>
          <p:cNvPr id="10" name="Picture 9" descr="JuniorCover-9.20.jpg"/>
          <p:cNvPicPr>
            <a:picLocks noChangeAspect="1"/>
          </p:cNvPicPr>
          <p:nvPr/>
        </p:nvPicPr>
        <p:blipFill>
          <a:blip r:embed="rId4"/>
          <a:srcRect/>
          <a:stretch>
            <a:fillRect/>
          </a:stretch>
        </p:blipFill>
        <p:spPr bwMode="auto">
          <a:xfrm>
            <a:off x="800100" y="762000"/>
            <a:ext cx="4114800" cy="5338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Slide3.jpg"/>
          <p:cNvPicPr>
            <a:picLocks noChangeAspect="1"/>
          </p:cNvPicPr>
          <p:nvPr/>
        </p:nvPicPr>
        <p:blipFill>
          <a:blip r:embed="rId3"/>
          <a:srcRect/>
          <a:stretch>
            <a:fillRect/>
          </a:stretch>
        </p:blipFill>
        <p:spPr bwMode="auto">
          <a:xfrm>
            <a:off x="3175" y="0"/>
            <a:ext cx="9140825" cy="6858000"/>
          </a:xfrm>
          <a:prstGeom prst="rect">
            <a:avLst/>
          </a:prstGeom>
          <a:noFill/>
          <a:ln w="9525">
            <a:noFill/>
            <a:miter lim="800000"/>
            <a:headEnd/>
            <a:tailEnd/>
          </a:ln>
        </p:spPr>
      </p:pic>
      <p:sp>
        <p:nvSpPr>
          <p:cNvPr id="5" name="TextBox 4"/>
          <p:cNvSpPr txBox="1">
            <a:spLocks noChangeArrowheads="1"/>
          </p:cNvSpPr>
          <p:nvPr/>
        </p:nvSpPr>
        <p:spPr bwMode="auto">
          <a:xfrm>
            <a:off x="6097588" y="1270000"/>
            <a:ext cx="2354262" cy="193833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In 1482, Portuguese sailors landed at the mouth of the Congo River, in what is now the Democratic Republic of the Congo.</a:t>
            </a:r>
          </a:p>
          <a:p>
            <a:endParaRPr lang="en-US" sz="2400" baseline="30000">
              <a:cs typeface="Arial" pitchFamily="34" charset="0"/>
            </a:endParaRPr>
          </a:p>
        </p:txBody>
      </p:sp>
      <p:sp>
        <p:nvSpPr>
          <p:cNvPr id="9" name="TextBox 8"/>
          <p:cNvSpPr txBox="1">
            <a:spLocks noChangeArrowheads="1"/>
          </p:cNvSpPr>
          <p:nvPr/>
        </p:nvSpPr>
        <p:spPr bwMode="auto">
          <a:xfrm>
            <a:off x="6097588" y="3032125"/>
            <a:ext cx="2489200" cy="237013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They erected the fortress of São Jorge </a:t>
            </a:r>
            <a:br>
              <a:rPr lang="en-US" sz="1600">
                <a:cs typeface="Arial" pitchFamily="34" charset="0"/>
              </a:rPr>
            </a:br>
            <a:r>
              <a:rPr lang="en-US" sz="1600">
                <a:cs typeface="Arial" pitchFamily="34" charset="0"/>
              </a:rPr>
              <a:t>de Mina (pictured here). Trading with native people, they built an empire on items like spices and gold.</a:t>
            </a:r>
          </a:p>
          <a:p>
            <a:endParaRPr lang="en-US" sz="1600">
              <a:cs typeface="Arial" pitchFamily="34" charset="0"/>
            </a:endParaRPr>
          </a:p>
          <a:p>
            <a:endParaRPr lang="en-US" sz="2400" baseline="30000">
              <a:cs typeface="Arial" pitchFamily="34" charset="0"/>
            </a:endParaRPr>
          </a:p>
        </p:txBody>
      </p:sp>
      <p:sp>
        <p:nvSpPr>
          <p:cNvPr id="10" name="TextBox 9"/>
          <p:cNvSpPr txBox="1">
            <a:spLocks noChangeArrowheads="1"/>
          </p:cNvSpPr>
          <p:nvPr/>
        </p:nvSpPr>
        <p:spPr bwMode="auto">
          <a:xfrm>
            <a:off x="6097588" y="4937125"/>
            <a:ext cx="2354262" cy="175418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The Portuguese </a:t>
            </a:r>
            <a:br>
              <a:rPr lang="en-US" sz="1600">
                <a:cs typeface="Arial" pitchFamily="34" charset="0"/>
              </a:rPr>
            </a:br>
            <a:r>
              <a:rPr lang="en-US" sz="1600">
                <a:cs typeface="Arial" pitchFamily="34" charset="0"/>
              </a:rPr>
              <a:t>also spread Roman Catholicism to some </a:t>
            </a:r>
            <a:br>
              <a:rPr lang="en-US" sz="1600">
                <a:cs typeface="Arial" pitchFamily="34" charset="0"/>
              </a:rPr>
            </a:br>
            <a:r>
              <a:rPr lang="en-US" sz="1600">
                <a:cs typeface="Arial" pitchFamily="34" charset="0"/>
              </a:rPr>
              <a:t>of the area’s people.</a:t>
            </a:r>
          </a:p>
          <a:p>
            <a:endParaRPr lang="en-US" sz="1600">
              <a:cs typeface="Arial" pitchFamily="34" charset="0"/>
            </a:endParaRPr>
          </a:p>
          <a:p>
            <a:endParaRPr lang="en-US" sz="24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Slide4.jpg"/>
          <p:cNvPicPr>
            <a:picLocks noChangeAspect="1"/>
          </p:cNvPicPr>
          <p:nvPr/>
        </p:nvPicPr>
        <p:blipFill>
          <a:blip r:embed="rId2"/>
          <a:srcRect/>
          <a:stretch>
            <a:fillRect/>
          </a:stretch>
        </p:blipFill>
        <p:spPr bwMode="auto">
          <a:xfrm>
            <a:off x="0" y="0"/>
            <a:ext cx="9144000" cy="6543675"/>
          </a:xfrm>
          <a:prstGeom prst="rect">
            <a:avLst/>
          </a:prstGeom>
          <a:noFill/>
          <a:ln w="9525">
            <a:noFill/>
            <a:miter lim="800000"/>
            <a:headEnd/>
            <a:tailEnd/>
          </a:ln>
        </p:spPr>
      </p:pic>
      <p:sp>
        <p:nvSpPr>
          <p:cNvPr id="9" name="TextBox 8"/>
          <p:cNvSpPr txBox="1">
            <a:spLocks noChangeArrowheads="1"/>
          </p:cNvSpPr>
          <p:nvPr/>
        </p:nvSpPr>
        <p:spPr bwMode="auto">
          <a:xfrm>
            <a:off x="588963" y="4508500"/>
            <a:ext cx="2354262" cy="113823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Other Europeans soon arrived to exploit Africa’s valuable resources, including its people.</a:t>
            </a:r>
            <a:endParaRPr lang="en-US" sz="2400" baseline="30000">
              <a:cs typeface="Arial" pitchFamily="34" charset="0"/>
            </a:endParaRPr>
          </a:p>
        </p:txBody>
      </p:sp>
      <p:sp>
        <p:nvSpPr>
          <p:cNvPr id="10" name="TextBox 9"/>
          <p:cNvSpPr txBox="1">
            <a:spLocks noChangeArrowheads="1"/>
          </p:cNvSpPr>
          <p:nvPr/>
        </p:nvSpPr>
        <p:spPr bwMode="auto">
          <a:xfrm>
            <a:off x="588963" y="5716588"/>
            <a:ext cx="2493962" cy="64770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Europeans purchased slaves from West Africans</a:t>
            </a:r>
          </a:p>
        </p:txBody>
      </p:sp>
      <p:sp>
        <p:nvSpPr>
          <p:cNvPr id="11" name="TextBox 10"/>
          <p:cNvSpPr txBox="1">
            <a:spLocks noChangeArrowheads="1"/>
          </p:cNvSpPr>
          <p:nvPr/>
        </p:nvSpPr>
        <p:spPr bwMode="auto">
          <a:xfrm>
            <a:off x="3235325" y="4551363"/>
            <a:ext cx="2493963" cy="1816100"/>
          </a:xfrm>
          <a:prstGeom prst="rect">
            <a:avLst/>
          </a:prstGeom>
          <a:noFill/>
          <a:ln w="9525">
            <a:noFill/>
            <a:miter lim="800000"/>
            <a:headEnd/>
            <a:tailEnd/>
          </a:ln>
        </p:spPr>
        <p:txBody>
          <a:bodyPr lIns="0">
            <a:spAutoFit/>
          </a:bodyPr>
          <a:lstStyle/>
          <a:p>
            <a:r>
              <a:rPr lang="en-US" sz="1600">
                <a:cs typeface="Arial" pitchFamily="34" charset="0"/>
              </a:rPr>
              <a:t>who would raid villages and kidnap other Africans to sell. The raiders often brought their slaves by caravans, like this one, to trading ports on Africa’s west coast.</a:t>
            </a:r>
          </a:p>
        </p:txBody>
      </p:sp>
      <p:sp>
        <p:nvSpPr>
          <p:cNvPr id="12" name="TextBox 11"/>
          <p:cNvSpPr txBox="1">
            <a:spLocks noChangeArrowheads="1"/>
          </p:cNvSpPr>
          <p:nvPr/>
        </p:nvSpPr>
        <p:spPr bwMode="auto">
          <a:xfrm>
            <a:off x="5881688" y="4551363"/>
            <a:ext cx="2495550" cy="1878012"/>
          </a:xfrm>
          <a:prstGeom prst="rect">
            <a:avLst/>
          </a:prstGeom>
          <a:noFill/>
          <a:ln w="9525">
            <a:noFill/>
            <a:miter lim="800000"/>
            <a:headEnd/>
            <a:tailEnd/>
          </a:ln>
        </p:spPr>
        <p:txBody>
          <a:bodyPr lIns="0">
            <a:spAutoFit/>
          </a:bodyPr>
          <a:lstStyle/>
          <a:p>
            <a:r>
              <a:rPr lang="en-US" sz="1600" b="1">
                <a:solidFill>
                  <a:srgbClr val="FF0000"/>
                </a:solidFill>
                <a:cs typeface="Arial" pitchFamily="34" charset="0"/>
              </a:rPr>
              <a:t>•</a:t>
            </a:r>
            <a:r>
              <a:rPr lang="en-US" sz="1600">
                <a:cs typeface="Arial" pitchFamily="34" charset="0"/>
              </a:rPr>
              <a:t> From the 15th to 19th centuries, an estimated 12 million Africans were sold into slavery. Most of them were taken to the Americas, including the United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grpId="0" nodeType="afterEffect">
                                  <p:stCondLst>
                                    <p:cond delay="2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Slide5.jpg"/>
          <p:cNvPicPr>
            <a:picLocks noChangeAspect="1"/>
          </p:cNvPicPr>
          <p:nvPr/>
        </p:nvPicPr>
        <p:blipFill>
          <a:blip r:embed="rId2"/>
          <a:srcRect/>
          <a:stretch>
            <a:fillRect/>
          </a:stretch>
        </p:blipFill>
        <p:spPr bwMode="auto">
          <a:xfrm>
            <a:off x="0" y="0"/>
            <a:ext cx="9144000" cy="6872288"/>
          </a:xfrm>
          <a:prstGeom prst="rect">
            <a:avLst/>
          </a:prstGeom>
          <a:noFill/>
          <a:ln w="9525">
            <a:noFill/>
            <a:miter lim="800000"/>
            <a:headEnd/>
            <a:tailEnd/>
          </a:ln>
        </p:spPr>
      </p:pic>
      <p:sp>
        <p:nvSpPr>
          <p:cNvPr id="9" name="TextBox 8"/>
          <p:cNvSpPr txBox="1">
            <a:spLocks noChangeArrowheads="1"/>
          </p:cNvSpPr>
          <p:nvPr/>
        </p:nvSpPr>
        <p:spPr bwMode="auto">
          <a:xfrm>
            <a:off x="606425" y="4011613"/>
            <a:ext cx="2455863" cy="2370137"/>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One of the first Europeans to explore Africa’s interior was David Livingstone (right), a Scottish missionary. When he didn’t return from a journey in the late 1860s, search parties set out to find him.</a:t>
            </a:r>
          </a:p>
        </p:txBody>
      </p:sp>
      <p:sp>
        <p:nvSpPr>
          <p:cNvPr id="10" name="TextBox 9"/>
          <p:cNvSpPr txBox="1">
            <a:spLocks noChangeArrowheads="1"/>
          </p:cNvSpPr>
          <p:nvPr/>
        </p:nvSpPr>
        <p:spPr bwMode="auto">
          <a:xfrm>
            <a:off x="3438525" y="4011613"/>
            <a:ext cx="2482850" cy="261620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One group was led by British explorer Henry Morton Stanley (left). When he finally found </a:t>
            </a:r>
            <a:br>
              <a:rPr lang="en-US" sz="1600">
                <a:cs typeface="Arial" pitchFamily="34" charset="0"/>
              </a:rPr>
            </a:br>
            <a:r>
              <a:rPr lang="en-US" sz="1600">
                <a:cs typeface="Arial" pitchFamily="34" charset="0"/>
              </a:rPr>
              <a:t>the missionary in 1871, Stanley reportedly </a:t>
            </a:r>
            <a:br>
              <a:rPr lang="en-US" sz="1600">
                <a:cs typeface="Arial" pitchFamily="34" charset="0"/>
              </a:rPr>
            </a:br>
            <a:r>
              <a:rPr lang="en-US" sz="1600">
                <a:cs typeface="Arial" pitchFamily="34" charset="0"/>
              </a:rPr>
              <a:t>uttered the now-famous line: “Dr. Livingstone, </a:t>
            </a:r>
            <a:br>
              <a:rPr lang="en-US" sz="1600">
                <a:cs typeface="Arial" pitchFamily="34" charset="0"/>
              </a:rPr>
            </a:br>
            <a:r>
              <a:rPr lang="en-US" sz="1600">
                <a:cs typeface="Arial" pitchFamily="34" charset="0"/>
              </a:rPr>
              <a:t>I presume?”</a:t>
            </a:r>
          </a:p>
          <a:p>
            <a:endParaRPr lang="en-US" sz="1600">
              <a:cs typeface="Arial" pitchFamily="34" charset="0"/>
            </a:endParaRPr>
          </a:p>
        </p:txBody>
      </p:sp>
      <p:sp>
        <p:nvSpPr>
          <p:cNvPr id="11" name="TextBox 10"/>
          <p:cNvSpPr txBox="1">
            <a:spLocks noChangeArrowheads="1"/>
          </p:cNvSpPr>
          <p:nvPr/>
        </p:nvSpPr>
        <p:spPr bwMode="auto">
          <a:xfrm>
            <a:off x="6175375" y="4011613"/>
            <a:ext cx="2487613" cy="2370137"/>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Livingstone’s explorations, like </a:t>
            </a:r>
            <a:br>
              <a:rPr lang="en-US" sz="1600">
                <a:cs typeface="Arial" pitchFamily="34" charset="0"/>
              </a:rPr>
            </a:br>
            <a:r>
              <a:rPr lang="en-US" sz="1600">
                <a:cs typeface="Arial" pitchFamily="34" charset="0"/>
              </a:rPr>
              <a:t>Stanley’s after him, </a:t>
            </a:r>
            <a:br>
              <a:rPr lang="en-US" sz="1600">
                <a:cs typeface="Arial" pitchFamily="34" charset="0"/>
              </a:rPr>
            </a:br>
            <a:r>
              <a:rPr lang="en-US" sz="1600">
                <a:cs typeface="Arial" pitchFamily="34" charset="0"/>
              </a:rPr>
              <a:t>were crucial in blazing </a:t>
            </a:r>
            <a:br>
              <a:rPr lang="en-US" sz="1600">
                <a:cs typeface="Arial" pitchFamily="34" charset="0"/>
              </a:rPr>
            </a:br>
            <a:r>
              <a:rPr lang="en-US" sz="1600">
                <a:cs typeface="Arial" pitchFamily="34" charset="0"/>
              </a:rPr>
              <a:t>a path for Europeans </a:t>
            </a:r>
            <a:br>
              <a:rPr lang="en-US" sz="1600">
                <a:cs typeface="Arial" pitchFamily="34" charset="0"/>
              </a:rPr>
            </a:br>
            <a:r>
              <a:rPr lang="en-US" sz="1600">
                <a:cs typeface="Arial" pitchFamily="34" charset="0"/>
              </a:rPr>
              <a:t>to seize—and exploit—</a:t>
            </a:r>
            <a:br>
              <a:rPr lang="en-US" sz="1600">
                <a:cs typeface="Arial" pitchFamily="34" charset="0"/>
              </a:rPr>
            </a:br>
            <a:r>
              <a:rPr lang="en-US" sz="1600">
                <a:cs typeface="Arial" pitchFamily="34" charset="0"/>
              </a:rPr>
              <a:t>the continent’s long-uncharted interior.</a:t>
            </a:r>
          </a:p>
          <a:p>
            <a:endParaRPr lang="en-US" sz="16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Slide6.jpg"/>
          <p:cNvPicPr>
            <a:picLocks noChangeAspect="1"/>
          </p:cNvPicPr>
          <p:nvPr/>
        </p:nvPicPr>
        <p:blipFill>
          <a:blip r:embed="rId3"/>
          <a:srcRect/>
          <a:stretch>
            <a:fillRect/>
          </a:stretch>
        </p:blipFill>
        <p:spPr bwMode="auto">
          <a:xfrm>
            <a:off x="0" y="0"/>
            <a:ext cx="8877300" cy="6858000"/>
          </a:xfrm>
          <a:prstGeom prst="rect">
            <a:avLst/>
          </a:prstGeom>
          <a:noFill/>
          <a:ln w="9525">
            <a:noFill/>
            <a:miter lim="800000"/>
            <a:headEnd/>
            <a:tailEnd/>
          </a:ln>
        </p:spPr>
      </p:pic>
      <p:sp>
        <p:nvSpPr>
          <p:cNvPr id="9" name="TextBox 8"/>
          <p:cNvSpPr txBox="1">
            <a:spLocks noChangeArrowheads="1"/>
          </p:cNvSpPr>
          <p:nvPr/>
        </p:nvSpPr>
        <p:spPr bwMode="auto">
          <a:xfrm>
            <a:off x="5370513" y="1270000"/>
            <a:ext cx="3397250"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Stanley explored the Congo River for King Léopold II of Belgium. Léopold seized a vast territory that became the Belgian Congo.</a:t>
            </a:r>
          </a:p>
          <a:p>
            <a:endParaRPr lang="en-US" sz="1600">
              <a:cs typeface="Arial" pitchFamily="34" charset="0"/>
            </a:endParaRPr>
          </a:p>
          <a:p>
            <a:endParaRPr lang="en-US" sz="2400" baseline="30000">
              <a:cs typeface="Arial" pitchFamily="34" charset="0"/>
            </a:endParaRPr>
          </a:p>
        </p:txBody>
      </p:sp>
      <p:sp>
        <p:nvSpPr>
          <p:cNvPr id="10" name="TextBox 9"/>
          <p:cNvSpPr txBox="1">
            <a:spLocks noChangeArrowheads="1"/>
          </p:cNvSpPr>
          <p:nvPr/>
        </p:nvSpPr>
        <p:spPr bwMode="auto">
          <a:xfrm>
            <a:off x="5370513" y="2601913"/>
            <a:ext cx="3397250"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Using enslaved Africans, Léopold made a fortune in rubber, diamonds, and other resources from the Congo. The King was said to have ordered his overseers to cut off the hands of unproductive workers.</a:t>
            </a:r>
            <a:endParaRPr lang="en-US" sz="2400" baseline="30000">
              <a:cs typeface="Arial" pitchFamily="34" charset="0"/>
            </a:endParaRPr>
          </a:p>
        </p:txBody>
      </p:sp>
      <p:sp>
        <p:nvSpPr>
          <p:cNvPr id="11" name="TextBox 10"/>
          <p:cNvSpPr txBox="1">
            <a:spLocks noChangeArrowheads="1"/>
          </p:cNvSpPr>
          <p:nvPr/>
        </p:nvSpPr>
        <p:spPr bwMode="auto">
          <a:xfrm>
            <a:off x="5370513" y="4449763"/>
            <a:ext cx="3397250" cy="20002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As many as 10 million Africans may have been killed during Léopold’s reign. This German cartoon reflects the belief that </a:t>
            </a:r>
            <a:br>
              <a:rPr lang="en-US" sz="1600">
                <a:cs typeface="Arial" pitchFamily="34" charset="0"/>
              </a:rPr>
            </a:br>
            <a:r>
              <a:rPr lang="en-US" sz="1600">
                <a:cs typeface="Arial" pitchFamily="34" charset="0"/>
              </a:rPr>
              <a:t>the King used severed heads to terrorize people.</a:t>
            </a:r>
          </a:p>
          <a:p>
            <a:endParaRPr lang="en-US" sz="24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 descr="Slide7.jpg"/>
          <p:cNvPicPr>
            <a:picLocks noChangeAspect="1"/>
          </p:cNvPicPr>
          <p:nvPr/>
        </p:nvPicPr>
        <p:blipFill>
          <a:blip r:embed="rId2"/>
          <a:srcRect/>
          <a:stretch>
            <a:fillRect/>
          </a:stretch>
        </p:blipFill>
        <p:spPr bwMode="auto">
          <a:xfrm>
            <a:off x="157163" y="-17463"/>
            <a:ext cx="8986837" cy="5129213"/>
          </a:xfrm>
          <a:prstGeom prst="rect">
            <a:avLst/>
          </a:prstGeom>
          <a:noFill/>
          <a:ln w="9525">
            <a:noFill/>
            <a:miter lim="800000"/>
            <a:headEnd/>
            <a:tailEnd/>
          </a:ln>
        </p:spPr>
      </p:pic>
      <p:sp>
        <p:nvSpPr>
          <p:cNvPr id="8" name="TextBox 7"/>
          <p:cNvSpPr txBox="1">
            <a:spLocks noChangeArrowheads="1"/>
          </p:cNvSpPr>
          <p:nvPr/>
        </p:nvSpPr>
        <p:spPr bwMode="auto">
          <a:xfrm>
            <a:off x="606425" y="2370138"/>
            <a:ext cx="2455863"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By the mid-19th century, European powers were competing fiercely for the continent’s riches. Historians call this period the “scramble for Africa.”</a:t>
            </a:r>
          </a:p>
        </p:txBody>
      </p:sp>
      <p:sp>
        <p:nvSpPr>
          <p:cNvPr id="9" name="TextBox 8"/>
          <p:cNvSpPr txBox="1">
            <a:spLocks noChangeArrowheads="1"/>
          </p:cNvSpPr>
          <p:nvPr/>
        </p:nvSpPr>
        <p:spPr bwMode="auto">
          <a:xfrm>
            <a:off x="3438525" y="5173663"/>
            <a:ext cx="2482850"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The Europeans merged some 10,000 distinct peoples—each with its own language and traditions—into</a:t>
            </a:r>
          </a:p>
          <a:p>
            <a:endParaRPr lang="en-US" sz="1600">
              <a:cs typeface="Arial" pitchFamily="34" charset="0"/>
            </a:endParaRPr>
          </a:p>
        </p:txBody>
      </p:sp>
      <p:sp>
        <p:nvSpPr>
          <p:cNvPr id="10" name="TextBox 9"/>
          <p:cNvSpPr txBox="1">
            <a:spLocks noChangeArrowheads="1"/>
          </p:cNvSpPr>
          <p:nvPr/>
        </p:nvSpPr>
        <p:spPr bwMode="auto">
          <a:xfrm>
            <a:off x="6175375" y="5227638"/>
            <a:ext cx="2487613" cy="1323975"/>
          </a:xfrm>
          <a:prstGeom prst="rect">
            <a:avLst/>
          </a:prstGeom>
          <a:noFill/>
          <a:ln w="9525">
            <a:noFill/>
            <a:miter lim="800000"/>
            <a:headEnd/>
            <a:tailEnd/>
          </a:ln>
        </p:spPr>
        <p:txBody>
          <a:bodyPr lIns="0">
            <a:spAutoFit/>
          </a:bodyPr>
          <a:lstStyle/>
          <a:p>
            <a:r>
              <a:rPr lang="en-US" sz="1600">
                <a:cs typeface="Arial" pitchFamily="34" charset="0"/>
              </a:rPr>
              <a:t>40 colonies. To this day, European-drawn borders contribute to the continent’s serious social and political problems.</a:t>
            </a:r>
          </a:p>
        </p:txBody>
      </p:sp>
      <p:sp>
        <p:nvSpPr>
          <p:cNvPr id="12" name="TextBox 11"/>
          <p:cNvSpPr txBox="1">
            <a:spLocks noChangeArrowheads="1"/>
          </p:cNvSpPr>
          <p:nvPr/>
        </p:nvSpPr>
        <p:spPr bwMode="auto">
          <a:xfrm>
            <a:off x="606425" y="4203700"/>
            <a:ext cx="2455863" cy="2370138"/>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In 1884, European powers met in the German empire’s capital of Berlin. The meeting led to a map of Africa similar to this one. The borders ignored the fact that Africans were not one people but 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Slide8.jpg"/>
          <p:cNvPicPr>
            <a:picLocks noChangeAspect="1"/>
          </p:cNvPicPr>
          <p:nvPr/>
        </p:nvPicPr>
        <p:blipFill>
          <a:blip r:embed="rId2"/>
          <a:srcRect/>
          <a:stretch>
            <a:fillRect/>
          </a:stretch>
        </p:blipFill>
        <p:spPr bwMode="auto">
          <a:xfrm>
            <a:off x="0" y="0"/>
            <a:ext cx="8975725" cy="6858000"/>
          </a:xfrm>
          <a:prstGeom prst="rect">
            <a:avLst/>
          </a:prstGeom>
          <a:noFill/>
          <a:ln w="9525">
            <a:noFill/>
            <a:miter lim="800000"/>
            <a:headEnd/>
            <a:tailEnd/>
          </a:ln>
        </p:spPr>
      </p:pic>
      <p:sp>
        <p:nvSpPr>
          <p:cNvPr id="9" name="TextBox 8"/>
          <p:cNvSpPr txBox="1">
            <a:spLocks noChangeArrowheads="1"/>
          </p:cNvSpPr>
          <p:nvPr/>
        </p:nvSpPr>
        <p:spPr bwMode="auto">
          <a:xfrm>
            <a:off x="5370513" y="1270000"/>
            <a:ext cx="3397250" cy="163195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Few people believed in colonialism more passionately than Cecil Rhodes (1853-1902), a British businessman. He dreamed that white Britons would come to dominate Africa.</a:t>
            </a:r>
            <a:endParaRPr lang="en-US" sz="2400" baseline="30000">
              <a:cs typeface="Arial" pitchFamily="34" charset="0"/>
            </a:endParaRPr>
          </a:p>
        </p:txBody>
      </p:sp>
      <p:sp>
        <p:nvSpPr>
          <p:cNvPr id="10" name="TextBox 9"/>
          <p:cNvSpPr txBox="1">
            <a:spLocks noChangeArrowheads="1"/>
          </p:cNvSpPr>
          <p:nvPr/>
        </p:nvSpPr>
        <p:spPr bwMode="auto">
          <a:xfrm>
            <a:off x="5370513" y="2935288"/>
            <a:ext cx="3397250" cy="1384300"/>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Rhodes made a fortune in African diamonds. He was also Prime Minister of the Cape Colony (later South Africa) and founder of Rhodesia (today Zimbabwe).</a:t>
            </a:r>
            <a:endParaRPr lang="en-US" sz="2400" baseline="30000">
              <a:cs typeface="Arial" pitchFamily="34" charset="0"/>
            </a:endParaRPr>
          </a:p>
        </p:txBody>
      </p:sp>
      <p:sp>
        <p:nvSpPr>
          <p:cNvPr id="11" name="TextBox 10"/>
          <p:cNvSpPr txBox="1">
            <a:spLocks noChangeArrowheads="1"/>
          </p:cNvSpPr>
          <p:nvPr/>
        </p:nvSpPr>
        <p:spPr bwMode="auto">
          <a:xfrm>
            <a:off x="5370513" y="4449763"/>
            <a:ext cx="3397250" cy="1876425"/>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A man of mammoth ambition, Rhodes sought to expand British control further by running a railroad from Cape Town, in the Cape Colony, all the way to Cairo, in British-controlled Egypt, as this cartoon illustrates.</a:t>
            </a:r>
            <a:endParaRPr lang="en-US" sz="24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descr="Slide9.jpg"/>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9" name="TextBox 8"/>
          <p:cNvSpPr txBox="1">
            <a:spLocks noChangeArrowheads="1"/>
          </p:cNvSpPr>
          <p:nvPr/>
        </p:nvSpPr>
        <p:spPr bwMode="auto">
          <a:xfrm>
            <a:off x="5686425" y="657225"/>
            <a:ext cx="2713038" cy="1630363"/>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Most Europeans in Africa did not gain or even expect great wealth. They moved there to farm the fertile soil, set up trading posts, or work as Christian missionaries.</a:t>
            </a:r>
            <a:endParaRPr lang="en-US" sz="2400">
              <a:cs typeface="Arial" pitchFamily="34" charset="0"/>
            </a:endParaRPr>
          </a:p>
        </p:txBody>
      </p:sp>
      <p:sp>
        <p:nvSpPr>
          <p:cNvPr id="10" name="TextBox 9"/>
          <p:cNvSpPr txBox="1">
            <a:spLocks noChangeArrowheads="1"/>
          </p:cNvSpPr>
          <p:nvPr/>
        </p:nvSpPr>
        <p:spPr bwMode="auto">
          <a:xfrm>
            <a:off x="5686425" y="2435225"/>
            <a:ext cx="2713038" cy="2124075"/>
          </a:xfrm>
          <a:prstGeom prst="rect">
            <a:avLst/>
          </a:prstGeom>
          <a:noFill/>
          <a:ln w="9525">
            <a:noFill/>
            <a:miter lim="800000"/>
            <a:headEnd/>
            <a:tailEnd/>
          </a:ln>
        </p:spPr>
        <p:txBody>
          <a:bodyPr lIns="0">
            <a:spAutoFit/>
          </a:bodyPr>
          <a:lstStyle/>
          <a:p>
            <a:r>
              <a:rPr lang="en-US" sz="2000" b="1">
                <a:solidFill>
                  <a:srgbClr val="FF0000"/>
                </a:solidFill>
                <a:cs typeface="Arial" pitchFamily="34" charset="0"/>
              </a:rPr>
              <a:t>•</a:t>
            </a:r>
            <a:r>
              <a:rPr lang="en-US" sz="2000">
                <a:cs typeface="Arial" pitchFamily="34" charset="0"/>
              </a:rPr>
              <a:t> </a:t>
            </a:r>
            <a:r>
              <a:rPr lang="en-US" sz="1600">
                <a:cs typeface="Arial" pitchFamily="34" charset="0"/>
              </a:rPr>
              <a:t>But Europeans amassed great wealth from the labor of poor black workers, such as the South African gold miners in this 1935 photo. Countless people died from the brutal conditions in gold and diamond mines.</a:t>
            </a:r>
          </a:p>
        </p:txBody>
      </p:sp>
      <p:sp>
        <p:nvSpPr>
          <p:cNvPr id="11" name="TextBox 10"/>
          <p:cNvSpPr txBox="1">
            <a:spLocks noChangeArrowheads="1"/>
          </p:cNvSpPr>
          <p:nvPr/>
        </p:nvSpPr>
        <p:spPr bwMode="auto">
          <a:xfrm>
            <a:off x="5686425" y="4756150"/>
            <a:ext cx="2573338" cy="1322388"/>
          </a:xfrm>
          <a:prstGeom prst="rect">
            <a:avLst/>
          </a:prstGeom>
          <a:noFill/>
          <a:ln w="9525">
            <a:noFill/>
            <a:miter lim="800000"/>
            <a:headEnd/>
            <a:tailEnd/>
          </a:ln>
        </p:spPr>
        <p:txBody>
          <a:bodyPr lIns="0">
            <a:spAutoFit/>
          </a:bodyPr>
          <a:lstStyle/>
          <a:p>
            <a:r>
              <a:rPr lang="en-US" sz="1600" b="1">
                <a:solidFill>
                  <a:srgbClr val="FF0000"/>
                </a:solidFill>
                <a:cs typeface="Arial" pitchFamily="34" charset="0"/>
              </a:rPr>
              <a:t>•</a:t>
            </a:r>
            <a:r>
              <a:rPr lang="en-US" sz="1600">
                <a:cs typeface="Arial" pitchFamily="34" charset="0"/>
              </a:rPr>
              <a:t> To keep control of Africa’s resources, European powers cracked down on independence movements in many countries.</a:t>
            </a:r>
            <a:endParaRPr lang="en-US" sz="24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3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809</Words>
  <Application>Microsoft Office PowerPoint</Application>
  <PresentationFormat>On-screen Show (4:3)</PresentationFormat>
  <Paragraphs>43</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Geneva</vt:lpstr>
      <vt:lpstr>Arial</vt:lpstr>
      <vt:lpstr>Arial Black</vt:lpstr>
      <vt:lpstr>Arial-BoldMT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Scholastic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Classroom Magazines</dc:creator>
  <cp:lastModifiedBy>Jeffrey T. Grimm</cp:lastModifiedBy>
  <cp:revision>7</cp:revision>
  <dcterms:created xsi:type="dcterms:W3CDTF">2010-09-10T16:00:43Z</dcterms:created>
  <dcterms:modified xsi:type="dcterms:W3CDTF">2010-12-06T21:14:58Z</dcterms:modified>
</cp:coreProperties>
</file>